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70" r:id="rId5"/>
    <p:sldId id="271" r:id="rId6"/>
    <p:sldId id="272" r:id="rId7"/>
    <p:sldId id="273" r:id="rId8"/>
    <p:sldId id="267" r:id="rId9"/>
    <p:sldId id="269" r:id="rId10"/>
    <p:sldId id="266" r:id="rId11"/>
    <p:sldId id="259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3F50"/>
    <a:srgbClr val="2F55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6370" autoAdjust="0"/>
  </p:normalViewPr>
  <p:slideViewPr>
    <p:cSldViewPr snapToGrid="0">
      <p:cViewPr varScale="1">
        <p:scale>
          <a:sx n="72" d="100"/>
          <a:sy n="72" d="100"/>
        </p:scale>
        <p:origin x="61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48ACD5-EAC0-4997-BFAD-55F8E0A198DA}" type="datetimeFigureOut">
              <a:rPr lang="en-NZ" smtClean="0"/>
              <a:t>13/04/2017</a:t>
            </a:fld>
            <a:endParaRPr lang="en-N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79A9AB-AB29-48F6-B140-4CC5421B358A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8717740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79A9AB-AB29-48F6-B140-4CC5421B358A}" type="slidenum">
              <a:rPr lang="en-NZ" smtClean="0"/>
              <a:t>1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2671290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93EA2-130D-4EFE-A792-8ADCFF9E1EBF}" type="datetimeFigureOut">
              <a:rPr lang="en-NZ" smtClean="0"/>
              <a:t>13/04/2017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996F31-95B0-41DD-B563-4B2E9D5AEBF0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0678798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213"/>
          <p:cNvSpPr/>
          <p:nvPr userDrawn="1"/>
        </p:nvSpPr>
        <p:spPr>
          <a:xfrm>
            <a:off x="-127801" y="4167080"/>
            <a:ext cx="12535482" cy="1350150"/>
          </a:xfrm>
          <a:prstGeom prst="rect">
            <a:avLst/>
          </a:prstGeom>
          <a:solidFill>
            <a:schemeClr val="tx2">
              <a:lumMod val="75000"/>
              <a:alpha val="80000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ctr"/>
            <a:endParaRPr sz="135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2" name="Shape 214"/>
          <p:cNvSpPr txBox="1"/>
          <p:nvPr userDrawn="1"/>
        </p:nvSpPr>
        <p:spPr>
          <a:xfrm>
            <a:off x="400093" y="4331378"/>
            <a:ext cx="10039859" cy="1021555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t" anchorCtr="0">
            <a:noAutofit/>
          </a:bodyPr>
          <a:lstStyle/>
          <a:p>
            <a:pPr>
              <a:lnSpc>
                <a:spcPct val="80000"/>
              </a:lnSpc>
              <a:buClr>
                <a:srgbClr val="7030A0"/>
              </a:buClr>
            </a:pPr>
            <a:r>
              <a:rPr lang="en-NZ" sz="3800" baseline="0" dirty="0">
                <a:solidFill>
                  <a:schemeClr val="bg1"/>
                </a:solidFill>
                <a:latin typeface="+mn-lt"/>
                <a:ea typeface="Questrial"/>
                <a:cs typeface="Questrial"/>
                <a:sym typeface="Questrial"/>
              </a:rPr>
              <a:t>Age of Balls</a:t>
            </a:r>
          </a:p>
          <a:p>
            <a:pPr>
              <a:lnSpc>
                <a:spcPct val="80000"/>
              </a:lnSpc>
              <a:buClr>
                <a:srgbClr val="7030A0"/>
              </a:buClr>
            </a:pPr>
            <a:r>
              <a:rPr lang="en-NZ" sz="1800" baseline="0" dirty="0">
                <a:solidFill>
                  <a:schemeClr val="bg1">
                    <a:lumMod val="95000"/>
                  </a:schemeClr>
                </a:solidFill>
                <a:latin typeface="+mn-lt"/>
                <a:ea typeface="Questrial"/>
                <a:cs typeface="Questrial"/>
                <a:sym typeface="Questrial"/>
              </a:rPr>
              <a:t>COMPSYS 302: Group 20</a:t>
            </a:r>
          </a:p>
          <a:p>
            <a:pPr>
              <a:lnSpc>
                <a:spcPct val="80000"/>
              </a:lnSpc>
              <a:buClr>
                <a:srgbClr val="7030A0"/>
              </a:buClr>
            </a:pPr>
            <a:r>
              <a:rPr lang="en-NZ" sz="1800" baseline="0" dirty="0">
                <a:solidFill>
                  <a:schemeClr val="bg1">
                    <a:lumMod val="95000"/>
                  </a:schemeClr>
                </a:solidFill>
                <a:latin typeface="+mn-lt"/>
                <a:ea typeface="Questrial"/>
                <a:cs typeface="Questrial"/>
                <a:sym typeface="Questrial"/>
              </a:rPr>
              <a:t>Roman Amor, Hamish O’Neill</a:t>
            </a:r>
            <a:endParaRPr sz="1800" dirty="0">
              <a:solidFill>
                <a:schemeClr val="bg1">
                  <a:lumMod val="95000"/>
                </a:schemeClr>
              </a:solidFill>
              <a:latin typeface="+mn-lt"/>
              <a:ea typeface="Questrial"/>
              <a:cs typeface="Questrial"/>
              <a:sym typeface="Questrial"/>
            </a:endParaRPr>
          </a:p>
        </p:txBody>
      </p:sp>
    </p:spTree>
    <p:extLst>
      <p:ext uri="{BB962C8B-B14F-4D97-AF65-F5344CB8AC3E}">
        <p14:creationId xmlns:p14="http://schemas.microsoft.com/office/powerpoint/2010/main" val="4701106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/>
          <p:cNvCxnSpPr/>
          <p:nvPr userDrawn="1"/>
        </p:nvCxnSpPr>
        <p:spPr>
          <a:xfrm>
            <a:off x="-215682" y="1143000"/>
            <a:ext cx="12623362" cy="0"/>
          </a:xfrm>
          <a:prstGeom prst="line">
            <a:avLst/>
          </a:prstGeom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246149" y="381000"/>
            <a:ext cx="11699701" cy="43971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defRPr sz="2600" b="1" baseline="0">
                <a:solidFill>
                  <a:schemeClr val="tx2">
                    <a:lumMod val="75000"/>
                  </a:schemeClr>
                </a:solidFill>
                <a:latin typeface="Century Gothic" pitchFamily="34" charset="0"/>
                <a:cs typeface="Arial" pitchFamily="34" charset="0"/>
              </a:defRPr>
            </a:lvl1pPr>
          </a:lstStyle>
          <a:p>
            <a:r>
              <a:rPr lang="en-CA" dirty="0"/>
              <a:t>meow</a:t>
            </a:r>
          </a:p>
        </p:txBody>
      </p:sp>
      <p:grpSp>
        <p:nvGrpSpPr>
          <p:cNvPr id="10" name="Group 9"/>
          <p:cNvGrpSpPr/>
          <p:nvPr userDrawn="1"/>
        </p:nvGrpSpPr>
        <p:grpSpPr>
          <a:xfrm>
            <a:off x="-1" y="6461100"/>
            <a:ext cx="12192000" cy="396900"/>
            <a:chOff x="0" y="6461100"/>
            <a:chExt cx="12063034" cy="396900"/>
          </a:xfrm>
        </p:grpSpPr>
        <p:sp>
          <p:nvSpPr>
            <p:cNvPr id="11" name="Rectangle 10"/>
            <p:cNvSpPr/>
            <p:nvPr userDrawn="1"/>
          </p:nvSpPr>
          <p:spPr>
            <a:xfrm>
              <a:off x="0" y="6461100"/>
              <a:ext cx="2453481" cy="396900"/>
            </a:xfrm>
            <a:prstGeom prst="rect">
              <a:avLst/>
            </a:prstGeom>
            <a:solidFill>
              <a:srgbClr val="333F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200" dirty="0">
                  <a:latin typeface="Century Gothic" pitchFamily="34" charset="0"/>
                </a:rPr>
                <a:t>Introduction</a:t>
              </a:r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4827082" y="6461100"/>
              <a:ext cx="2415600" cy="3969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200" dirty="0">
                  <a:latin typeface="Century Gothic" pitchFamily="34" charset="0"/>
                </a:rPr>
                <a:t>Features</a:t>
              </a:r>
            </a:p>
          </p:txBody>
        </p:sp>
        <p:sp>
          <p:nvSpPr>
            <p:cNvPr id="14" name="Rectangle 13"/>
            <p:cNvSpPr/>
            <p:nvPr userDrawn="1"/>
          </p:nvSpPr>
          <p:spPr>
            <a:xfrm>
              <a:off x="9647434" y="6461100"/>
              <a:ext cx="2415600" cy="3969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200" dirty="0">
                  <a:latin typeface="Century Gothic" pitchFamily="34" charset="0"/>
                </a:rPr>
                <a:t>Implementation</a:t>
              </a:r>
            </a:p>
          </p:txBody>
        </p:sp>
        <p:sp>
          <p:nvSpPr>
            <p:cNvPr id="19" name="Rectangle 18"/>
            <p:cNvSpPr/>
            <p:nvPr userDrawn="1"/>
          </p:nvSpPr>
          <p:spPr>
            <a:xfrm>
              <a:off x="2422330" y="6461100"/>
              <a:ext cx="2415600" cy="396900"/>
            </a:xfrm>
            <a:prstGeom prst="rect">
              <a:avLst/>
            </a:prstGeom>
            <a:solidFill>
              <a:srgbClr val="2F55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200" dirty="0">
                  <a:latin typeface="Century Gothic" pitchFamily="34" charset="0"/>
                </a:rPr>
                <a:t>The Game</a:t>
              </a:r>
            </a:p>
          </p:txBody>
        </p:sp>
        <p:sp>
          <p:nvSpPr>
            <p:cNvPr id="21" name="Rectangle 20"/>
            <p:cNvSpPr/>
            <p:nvPr userDrawn="1"/>
          </p:nvSpPr>
          <p:spPr>
            <a:xfrm>
              <a:off x="7231834" y="6461100"/>
              <a:ext cx="2415600" cy="3969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200" dirty="0">
                  <a:latin typeface="Century Gothic" pitchFamily="34" charset="0"/>
                </a:rPr>
                <a:t>Demo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745878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/>
          <p:cNvCxnSpPr/>
          <p:nvPr userDrawn="1"/>
        </p:nvCxnSpPr>
        <p:spPr>
          <a:xfrm>
            <a:off x="-215682" y="1143000"/>
            <a:ext cx="12623362" cy="0"/>
          </a:xfrm>
          <a:prstGeom prst="line">
            <a:avLst/>
          </a:prstGeom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246149" y="381000"/>
            <a:ext cx="11699701" cy="43971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defRPr sz="2600" b="1" baseline="0">
                <a:solidFill>
                  <a:schemeClr val="tx2">
                    <a:lumMod val="75000"/>
                  </a:schemeClr>
                </a:solidFill>
                <a:latin typeface="Century Gothic" pitchFamily="34" charset="0"/>
                <a:cs typeface="Arial" pitchFamily="34" charset="0"/>
              </a:defRPr>
            </a:lvl1pPr>
          </a:lstStyle>
          <a:p>
            <a:r>
              <a:rPr lang="en-CA" dirty="0"/>
              <a:t>meow</a:t>
            </a:r>
          </a:p>
        </p:txBody>
      </p:sp>
      <p:grpSp>
        <p:nvGrpSpPr>
          <p:cNvPr id="10" name="Group 9"/>
          <p:cNvGrpSpPr/>
          <p:nvPr userDrawn="1"/>
        </p:nvGrpSpPr>
        <p:grpSpPr>
          <a:xfrm>
            <a:off x="-1" y="6461100"/>
            <a:ext cx="12192000" cy="396900"/>
            <a:chOff x="0" y="6461100"/>
            <a:chExt cx="12063034" cy="396900"/>
          </a:xfrm>
        </p:grpSpPr>
        <p:sp>
          <p:nvSpPr>
            <p:cNvPr id="11" name="Rectangle 10"/>
            <p:cNvSpPr/>
            <p:nvPr userDrawn="1"/>
          </p:nvSpPr>
          <p:spPr>
            <a:xfrm>
              <a:off x="0" y="6461100"/>
              <a:ext cx="2453481" cy="396900"/>
            </a:xfrm>
            <a:prstGeom prst="rect">
              <a:avLst/>
            </a:prstGeom>
            <a:solidFill>
              <a:srgbClr val="2F55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200" dirty="0">
                  <a:latin typeface="Century Gothic" pitchFamily="34" charset="0"/>
                </a:rPr>
                <a:t>Introduction</a:t>
              </a:r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4827082" y="6461100"/>
              <a:ext cx="2415600" cy="3969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200" dirty="0">
                  <a:latin typeface="Century Gothic" pitchFamily="34" charset="0"/>
                </a:rPr>
                <a:t>Features</a:t>
              </a:r>
            </a:p>
          </p:txBody>
        </p:sp>
        <p:sp>
          <p:nvSpPr>
            <p:cNvPr id="14" name="Rectangle 13"/>
            <p:cNvSpPr/>
            <p:nvPr userDrawn="1"/>
          </p:nvSpPr>
          <p:spPr>
            <a:xfrm>
              <a:off x="9647434" y="6461100"/>
              <a:ext cx="2415600" cy="3969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200" dirty="0">
                  <a:latin typeface="Century Gothic" pitchFamily="34" charset="0"/>
                </a:rPr>
                <a:t>Implementation</a:t>
              </a:r>
            </a:p>
          </p:txBody>
        </p:sp>
        <p:sp>
          <p:nvSpPr>
            <p:cNvPr id="19" name="Rectangle 18"/>
            <p:cNvSpPr/>
            <p:nvPr userDrawn="1"/>
          </p:nvSpPr>
          <p:spPr>
            <a:xfrm>
              <a:off x="2422330" y="6461100"/>
              <a:ext cx="2415600" cy="396900"/>
            </a:xfrm>
            <a:prstGeom prst="rect">
              <a:avLst/>
            </a:prstGeom>
            <a:solidFill>
              <a:srgbClr val="333F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200" dirty="0">
                  <a:latin typeface="Century Gothic" pitchFamily="34" charset="0"/>
                </a:rPr>
                <a:t>The Game</a:t>
              </a:r>
            </a:p>
          </p:txBody>
        </p:sp>
        <p:sp>
          <p:nvSpPr>
            <p:cNvPr id="21" name="Rectangle 20"/>
            <p:cNvSpPr/>
            <p:nvPr userDrawn="1"/>
          </p:nvSpPr>
          <p:spPr>
            <a:xfrm>
              <a:off x="7231834" y="6461100"/>
              <a:ext cx="2415600" cy="3969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200" dirty="0">
                  <a:latin typeface="Century Gothic" pitchFamily="34" charset="0"/>
                </a:rPr>
                <a:t>Demo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354415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/>
          <p:cNvCxnSpPr/>
          <p:nvPr userDrawn="1"/>
        </p:nvCxnSpPr>
        <p:spPr>
          <a:xfrm>
            <a:off x="-215682" y="1143000"/>
            <a:ext cx="12623362" cy="0"/>
          </a:xfrm>
          <a:prstGeom prst="line">
            <a:avLst/>
          </a:prstGeom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246149" y="381000"/>
            <a:ext cx="11699701" cy="43971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defRPr sz="2600" b="1" baseline="0">
                <a:solidFill>
                  <a:schemeClr val="tx2">
                    <a:lumMod val="75000"/>
                  </a:schemeClr>
                </a:solidFill>
                <a:latin typeface="Century Gothic" pitchFamily="34" charset="0"/>
                <a:cs typeface="Arial" pitchFamily="34" charset="0"/>
              </a:defRPr>
            </a:lvl1pPr>
          </a:lstStyle>
          <a:p>
            <a:r>
              <a:rPr lang="en-CA" dirty="0"/>
              <a:t>meow</a:t>
            </a:r>
          </a:p>
        </p:txBody>
      </p:sp>
      <p:grpSp>
        <p:nvGrpSpPr>
          <p:cNvPr id="10" name="Group 9"/>
          <p:cNvGrpSpPr/>
          <p:nvPr userDrawn="1"/>
        </p:nvGrpSpPr>
        <p:grpSpPr>
          <a:xfrm>
            <a:off x="-1" y="6461100"/>
            <a:ext cx="12192000" cy="396900"/>
            <a:chOff x="0" y="6461100"/>
            <a:chExt cx="12063034" cy="396900"/>
          </a:xfrm>
        </p:grpSpPr>
        <p:sp>
          <p:nvSpPr>
            <p:cNvPr id="11" name="Rectangle 10"/>
            <p:cNvSpPr/>
            <p:nvPr userDrawn="1"/>
          </p:nvSpPr>
          <p:spPr>
            <a:xfrm>
              <a:off x="0" y="6461100"/>
              <a:ext cx="2453481" cy="396900"/>
            </a:xfrm>
            <a:prstGeom prst="rect">
              <a:avLst/>
            </a:prstGeom>
            <a:solidFill>
              <a:srgbClr val="2F55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200" dirty="0">
                  <a:latin typeface="Century Gothic" pitchFamily="34" charset="0"/>
                </a:rPr>
                <a:t>Introduction</a:t>
              </a:r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4827082" y="6461100"/>
              <a:ext cx="2415600" cy="396900"/>
            </a:xfrm>
            <a:prstGeom prst="rect">
              <a:avLst/>
            </a:prstGeom>
            <a:solidFill>
              <a:srgbClr val="333F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200" dirty="0">
                  <a:latin typeface="Century Gothic" pitchFamily="34" charset="0"/>
                </a:rPr>
                <a:t>Features</a:t>
              </a:r>
            </a:p>
          </p:txBody>
        </p:sp>
        <p:sp>
          <p:nvSpPr>
            <p:cNvPr id="14" name="Rectangle 13"/>
            <p:cNvSpPr/>
            <p:nvPr userDrawn="1"/>
          </p:nvSpPr>
          <p:spPr>
            <a:xfrm>
              <a:off x="9647434" y="6461100"/>
              <a:ext cx="2415600" cy="3969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200" dirty="0">
                  <a:latin typeface="Century Gothic" pitchFamily="34" charset="0"/>
                </a:rPr>
                <a:t>Implementation</a:t>
              </a:r>
            </a:p>
          </p:txBody>
        </p:sp>
        <p:sp>
          <p:nvSpPr>
            <p:cNvPr id="19" name="Rectangle 18"/>
            <p:cNvSpPr/>
            <p:nvPr userDrawn="1"/>
          </p:nvSpPr>
          <p:spPr>
            <a:xfrm>
              <a:off x="2422330" y="6461100"/>
              <a:ext cx="2415600" cy="396900"/>
            </a:xfrm>
            <a:prstGeom prst="rect">
              <a:avLst/>
            </a:prstGeom>
            <a:solidFill>
              <a:srgbClr val="2F55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200" dirty="0">
                  <a:latin typeface="Century Gothic" pitchFamily="34" charset="0"/>
                </a:rPr>
                <a:t>The Game</a:t>
              </a:r>
            </a:p>
          </p:txBody>
        </p:sp>
        <p:sp>
          <p:nvSpPr>
            <p:cNvPr id="21" name="Rectangle 20"/>
            <p:cNvSpPr/>
            <p:nvPr userDrawn="1"/>
          </p:nvSpPr>
          <p:spPr>
            <a:xfrm>
              <a:off x="7231834" y="6461100"/>
              <a:ext cx="2415600" cy="3969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200" dirty="0">
                  <a:latin typeface="Century Gothic" pitchFamily="34" charset="0"/>
                </a:rPr>
                <a:t>Demo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766524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/>
          <p:cNvCxnSpPr/>
          <p:nvPr userDrawn="1"/>
        </p:nvCxnSpPr>
        <p:spPr>
          <a:xfrm>
            <a:off x="-215682" y="1143000"/>
            <a:ext cx="12623362" cy="0"/>
          </a:xfrm>
          <a:prstGeom prst="line">
            <a:avLst/>
          </a:prstGeom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246149" y="381000"/>
            <a:ext cx="11699701" cy="43971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defRPr sz="2600" b="1" baseline="0">
                <a:solidFill>
                  <a:schemeClr val="tx2">
                    <a:lumMod val="75000"/>
                  </a:schemeClr>
                </a:solidFill>
                <a:latin typeface="Century Gothic" pitchFamily="34" charset="0"/>
                <a:cs typeface="Arial" pitchFamily="34" charset="0"/>
              </a:defRPr>
            </a:lvl1pPr>
          </a:lstStyle>
          <a:p>
            <a:r>
              <a:rPr lang="en-CA" dirty="0"/>
              <a:t>meow</a:t>
            </a:r>
          </a:p>
        </p:txBody>
      </p:sp>
      <p:grpSp>
        <p:nvGrpSpPr>
          <p:cNvPr id="10" name="Group 9"/>
          <p:cNvGrpSpPr/>
          <p:nvPr userDrawn="1"/>
        </p:nvGrpSpPr>
        <p:grpSpPr>
          <a:xfrm>
            <a:off x="-1" y="6461100"/>
            <a:ext cx="12192000" cy="396900"/>
            <a:chOff x="0" y="6461100"/>
            <a:chExt cx="12063034" cy="396900"/>
          </a:xfrm>
          <a:solidFill>
            <a:srgbClr val="2F5597"/>
          </a:solidFill>
        </p:grpSpPr>
        <p:sp>
          <p:nvSpPr>
            <p:cNvPr id="11" name="Rectangle 10"/>
            <p:cNvSpPr/>
            <p:nvPr userDrawn="1"/>
          </p:nvSpPr>
          <p:spPr>
            <a:xfrm>
              <a:off x="0" y="6461100"/>
              <a:ext cx="2453481" cy="3969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200" dirty="0">
                  <a:latin typeface="Century Gothic" pitchFamily="34" charset="0"/>
                </a:rPr>
                <a:t>Introduction</a:t>
              </a:r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4827082" y="6461100"/>
              <a:ext cx="2415600" cy="3969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200" dirty="0">
                  <a:latin typeface="Century Gothic" pitchFamily="34" charset="0"/>
                </a:rPr>
                <a:t>Features</a:t>
              </a:r>
            </a:p>
          </p:txBody>
        </p:sp>
        <p:sp>
          <p:nvSpPr>
            <p:cNvPr id="14" name="Rectangle 13"/>
            <p:cNvSpPr/>
            <p:nvPr userDrawn="1"/>
          </p:nvSpPr>
          <p:spPr>
            <a:xfrm>
              <a:off x="9647434" y="6461100"/>
              <a:ext cx="2415600" cy="3969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200" dirty="0">
                  <a:latin typeface="Century Gothic" pitchFamily="34" charset="0"/>
                </a:rPr>
                <a:t>Implementation</a:t>
              </a:r>
            </a:p>
          </p:txBody>
        </p:sp>
        <p:sp>
          <p:nvSpPr>
            <p:cNvPr id="19" name="Rectangle 18"/>
            <p:cNvSpPr/>
            <p:nvPr userDrawn="1"/>
          </p:nvSpPr>
          <p:spPr>
            <a:xfrm>
              <a:off x="2422330" y="6461100"/>
              <a:ext cx="2415600" cy="3969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200" dirty="0">
                  <a:latin typeface="Century Gothic" pitchFamily="34" charset="0"/>
                </a:rPr>
                <a:t>The Game</a:t>
              </a:r>
            </a:p>
          </p:txBody>
        </p:sp>
        <p:sp>
          <p:nvSpPr>
            <p:cNvPr id="21" name="Rectangle 20"/>
            <p:cNvSpPr/>
            <p:nvPr userDrawn="1"/>
          </p:nvSpPr>
          <p:spPr>
            <a:xfrm>
              <a:off x="7231834" y="6461100"/>
              <a:ext cx="2415600" cy="396900"/>
            </a:xfrm>
            <a:prstGeom prst="rect">
              <a:avLst/>
            </a:prstGeom>
            <a:solidFill>
              <a:srgbClr val="333F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200" dirty="0">
                  <a:latin typeface="Century Gothic" pitchFamily="34" charset="0"/>
                </a:rPr>
                <a:t>Demo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819888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/>
          <p:cNvCxnSpPr/>
          <p:nvPr userDrawn="1"/>
        </p:nvCxnSpPr>
        <p:spPr>
          <a:xfrm>
            <a:off x="-215682" y="1143000"/>
            <a:ext cx="12623362" cy="0"/>
          </a:xfrm>
          <a:prstGeom prst="line">
            <a:avLst/>
          </a:prstGeom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246149" y="381000"/>
            <a:ext cx="11699701" cy="43971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defRPr sz="2600" b="1" baseline="0">
                <a:solidFill>
                  <a:schemeClr val="tx2">
                    <a:lumMod val="75000"/>
                  </a:schemeClr>
                </a:solidFill>
                <a:latin typeface="Century Gothic" pitchFamily="34" charset="0"/>
                <a:cs typeface="Arial" pitchFamily="34" charset="0"/>
              </a:defRPr>
            </a:lvl1pPr>
          </a:lstStyle>
          <a:p>
            <a:r>
              <a:rPr lang="en-CA" dirty="0"/>
              <a:t>meow</a:t>
            </a:r>
          </a:p>
        </p:txBody>
      </p:sp>
      <p:grpSp>
        <p:nvGrpSpPr>
          <p:cNvPr id="10" name="Group 9"/>
          <p:cNvGrpSpPr/>
          <p:nvPr userDrawn="1"/>
        </p:nvGrpSpPr>
        <p:grpSpPr>
          <a:xfrm>
            <a:off x="0" y="6521400"/>
            <a:ext cx="12192000" cy="396900"/>
            <a:chOff x="0" y="6461100"/>
            <a:chExt cx="12063034" cy="396900"/>
          </a:xfrm>
          <a:solidFill>
            <a:srgbClr val="2F5597"/>
          </a:solidFill>
        </p:grpSpPr>
        <p:sp>
          <p:nvSpPr>
            <p:cNvPr id="11" name="Rectangle 10"/>
            <p:cNvSpPr/>
            <p:nvPr userDrawn="1"/>
          </p:nvSpPr>
          <p:spPr>
            <a:xfrm>
              <a:off x="0" y="6461100"/>
              <a:ext cx="2453481" cy="3969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200" dirty="0">
                  <a:latin typeface="Century Gothic" pitchFamily="34" charset="0"/>
                </a:rPr>
                <a:t>Introduction</a:t>
              </a:r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4827082" y="6461100"/>
              <a:ext cx="2415600" cy="3969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200" dirty="0">
                  <a:latin typeface="Century Gothic" pitchFamily="34" charset="0"/>
                </a:rPr>
                <a:t>Features</a:t>
              </a:r>
            </a:p>
          </p:txBody>
        </p:sp>
        <p:sp>
          <p:nvSpPr>
            <p:cNvPr id="14" name="Rectangle 13"/>
            <p:cNvSpPr/>
            <p:nvPr userDrawn="1"/>
          </p:nvSpPr>
          <p:spPr>
            <a:xfrm>
              <a:off x="9647434" y="6461100"/>
              <a:ext cx="2415600" cy="396900"/>
            </a:xfrm>
            <a:prstGeom prst="rect">
              <a:avLst/>
            </a:prstGeom>
            <a:solidFill>
              <a:srgbClr val="333F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200" dirty="0">
                  <a:latin typeface="Century Gothic" pitchFamily="34" charset="0"/>
                </a:rPr>
                <a:t>Implementation</a:t>
              </a:r>
            </a:p>
          </p:txBody>
        </p:sp>
        <p:sp>
          <p:nvSpPr>
            <p:cNvPr id="19" name="Rectangle 18"/>
            <p:cNvSpPr/>
            <p:nvPr userDrawn="1"/>
          </p:nvSpPr>
          <p:spPr>
            <a:xfrm>
              <a:off x="2422330" y="6461100"/>
              <a:ext cx="2415600" cy="3969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200" dirty="0">
                  <a:latin typeface="Century Gothic" pitchFamily="34" charset="0"/>
                </a:rPr>
                <a:t>The Game</a:t>
              </a:r>
            </a:p>
          </p:txBody>
        </p:sp>
        <p:sp>
          <p:nvSpPr>
            <p:cNvPr id="21" name="Rectangle 20"/>
            <p:cNvSpPr/>
            <p:nvPr userDrawn="1"/>
          </p:nvSpPr>
          <p:spPr>
            <a:xfrm>
              <a:off x="7231834" y="6461100"/>
              <a:ext cx="2415600" cy="3969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200" dirty="0">
                  <a:latin typeface="Century Gothic" pitchFamily="34" charset="0"/>
                </a:rPr>
                <a:t>Demo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394702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A93EA2-130D-4EFE-A792-8ADCFF9E1EBF}" type="datetimeFigureOut">
              <a:rPr lang="en-NZ" smtClean="0"/>
              <a:t>13/04/2017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996F31-95B0-41DD-B563-4B2E9D5AEBF0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624327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695089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Implementation details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0" y="1825625"/>
            <a:ext cx="10515600" cy="4351338"/>
          </a:xfrm>
        </p:spPr>
        <p:txBody>
          <a:bodyPr/>
          <a:lstStyle/>
          <a:p>
            <a:r>
              <a:rPr lang="en-NZ" dirty="0"/>
              <a:t>Offline Java 8 game.</a:t>
            </a:r>
          </a:p>
          <a:p>
            <a:pPr lvl="1"/>
            <a:r>
              <a:rPr lang="en-NZ" dirty="0"/>
              <a:t>Windows, MacOS &amp; Linux.</a:t>
            </a:r>
          </a:p>
          <a:p>
            <a:r>
              <a:rPr lang="en-NZ" dirty="0"/>
              <a:t>Uses the JavaFX canvas.</a:t>
            </a:r>
          </a:p>
          <a:p>
            <a:pPr lvl="1"/>
            <a:r>
              <a:rPr lang="en-NZ" dirty="0"/>
              <a:t>High customisation ability.</a:t>
            </a:r>
          </a:p>
          <a:p>
            <a:r>
              <a:rPr lang="en-NZ" dirty="0"/>
              <a:t>Follows the MVC framework and OO principals.</a:t>
            </a:r>
          </a:p>
          <a:p>
            <a:pPr lvl="1"/>
            <a:r>
              <a:rPr lang="en-NZ" dirty="0"/>
              <a:t>Easy future modifications.</a:t>
            </a:r>
          </a:p>
        </p:txBody>
      </p:sp>
    </p:spTree>
    <p:extLst>
      <p:ext uri="{BB962C8B-B14F-4D97-AF65-F5344CB8AC3E}">
        <p14:creationId xmlns:p14="http://schemas.microsoft.com/office/powerpoint/2010/main" val="10325527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Future improvements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0" y="1825625"/>
            <a:ext cx="10515600" cy="4351338"/>
          </a:xfrm>
        </p:spPr>
        <p:txBody>
          <a:bodyPr/>
          <a:lstStyle/>
          <a:p>
            <a:r>
              <a:rPr lang="en-NZ" dirty="0"/>
              <a:t>Less glitchy collision detection.</a:t>
            </a:r>
          </a:p>
          <a:p>
            <a:r>
              <a:rPr lang="en-NZ" dirty="0"/>
              <a:t>More themed ages.</a:t>
            </a:r>
          </a:p>
          <a:p>
            <a:r>
              <a:rPr lang="en-NZ" dirty="0"/>
              <a:t>Increasing difficulty with each age.</a:t>
            </a:r>
          </a:p>
          <a:p>
            <a:r>
              <a:rPr lang="en-NZ" dirty="0"/>
              <a:t>Online multiplayer.</a:t>
            </a:r>
          </a:p>
        </p:txBody>
      </p:sp>
    </p:spTree>
    <p:extLst>
      <p:ext uri="{BB962C8B-B14F-4D97-AF65-F5344CB8AC3E}">
        <p14:creationId xmlns:p14="http://schemas.microsoft.com/office/powerpoint/2010/main" val="2570262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The game brief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0" y="1825625"/>
            <a:ext cx="10515600" cy="4351338"/>
          </a:xfrm>
        </p:spPr>
        <p:txBody>
          <a:bodyPr/>
          <a:lstStyle/>
          <a:p>
            <a:r>
              <a:rPr lang="en-NZ" dirty="0"/>
              <a:t>Based on the 1980’s Warlords Atari 2600 game.</a:t>
            </a:r>
          </a:p>
          <a:p>
            <a:r>
              <a:rPr lang="en-NZ" dirty="0"/>
              <a:t>For a 12 year old child to play.</a:t>
            </a:r>
          </a:p>
          <a:p>
            <a:r>
              <a:rPr lang="en-NZ" dirty="0"/>
              <a:t>The client yearns for the days of when he used to play computer games against his neighbourhood friends.</a:t>
            </a:r>
          </a:p>
          <a:p>
            <a:r>
              <a:rPr lang="en-NZ" dirty="0"/>
              <a:t>Players move a paddle to deflect the ball and protect their warlord.</a:t>
            </a:r>
          </a:p>
          <a:p>
            <a:r>
              <a:rPr lang="en-NZ" dirty="0"/>
              <a:t>Each warlord protected by a barrier of walls.</a:t>
            </a:r>
          </a:p>
        </p:txBody>
      </p:sp>
    </p:spTree>
    <p:extLst>
      <p:ext uri="{BB962C8B-B14F-4D97-AF65-F5344CB8AC3E}">
        <p14:creationId xmlns:p14="http://schemas.microsoft.com/office/powerpoint/2010/main" val="3712416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Our game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0" y="1825625"/>
            <a:ext cx="10515600" cy="4351338"/>
          </a:xfrm>
        </p:spPr>
        <p:txBody>
          <a:bodyPr/>
          <a:lstStyle/>
          <a:p>
            <a:r>
              <a:rPr lang="en-NZ" dirty="0"/>
              <a:t>Brings the graphics and sounds up to a modern standard.</a:t>
            </a:r>
          </a:p>
          <a:p>
            <a:r>
              <a:rPr lang="en-NZ" dirty="0"/>
              <a:t>Maintains the core elements of the original game.</a:t>
            </a:r>
          </a:p>
          <a:p>
            <a:r>
              <a:rPr lang="en-NZ" dirty="0"/>
              <a:t>Adds extra features to make the game more difficult/ enjoyable</a:t>
            </a:r>
          </a:p>
          <a:p>
            <a:r>
              <a:rPr lang="en-NZ" dirty="0"/>
              <a:t>Follows a theme through the ages:</a:t>
            </a:r>
          </a:p>
          <a:p>
            <a:pPr lvl="1"/>
            <a:r>
              <a:rPr lang="en-NZ" dirty="0"/>
              <a:t>Neolithic</a:t>
            </a:r>
          </a:p>
          <a:p>
            <a:pPr lvl="1"/>
            <a:r>
              <a:rPr lang="en-NZ" dirty="0"/>
              <a:t>Medieval</a:t>
            </a:r>
          </a:p>
          <a:p>
            <a:pPr lvl="1"/>
            <a:r>
              <a:rPr lang="en-NZ" dirty="0"/>
              <a:t>Industrial</a:t>
            </a:r>
          </a:p>
          <a:p>
            <a:pPr lvl="1"/>
            <a:r>
              <a:rPr lang="en-NZ" dirty="0"/>
              <a:t>Space</a:t>
            </a:r>
          </a:p>
        </p:txBody>
      </p:sp>
    </p:spTree>
    <p:extLst>
      <p:ext uri="{BB962C8B-B14F-4D97-AF65-F5344CB8AC3E}">
        <p14:creationId xmlns:p14="http://schemas.microsoft.com/office/powerpoint/2010/main" val="10525751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The Game - Neolithic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7390" y="1169862"/>
            <a:ext cx="7037217" cy="5277528"/>
          </a:xfrm>
        </p:spPr>
      </p:pic>
    </p:spTree>
    <p:extLst>
      <p:ext uri="{BB962C8B-B14F-4D97-AF65-F5344CB8AC3E}">
        <p14:creationId xmlns:p14="http://schemas.microsoft.com/office/powerpoint/2010/main" val="7952579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The Game - Neolithic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7646" y="1169862"/>
            <a:ext cx="7036704" cy="5277528"/>
          </a:xfrm>
        </p:spPr>
      </p:pic>
    </p:spTree>
    <p:extLst>
      <p:ext uri="{BB962C8B-B14F-4D97-AF65-F5344CB8AC3E}">
        <p14:creationId xmlns:p14="http://schemas.microsoft.com/office/powerpoint/2010/main" val="32883420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The Game - Neolithic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7646" y="1169862"/>
            <a:ext cx="7036704" cy="5277528"/>
          </a:xfrm>
        </p:spPr>
      </p:pic>
    </p:spTree>
    <p:extLst>
      <p:ext uri="{BB962C8B-B14F-4D97-AF65-F5344CB8AC3E}">
        <p14:creationId xmlns:p14="http://schemas.microsoft.com/office/powerpoint/2010/main" val="16534027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The Game - Neolithic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7646" y="1169862"/>
            <a:ext cx="7036704" cy="5277528"/>
          </a:xfrm>
        </p:spPr>
      </p:pic>
    </p:spTree>
    <p:extLst>
      <p:ext uri="{BB962C8B-B14F-4D97-AF65-F5344CB8AC3E}">
        <p14:creationId xmlns:p14="http://schemas.microsoft.com/office/powerpoint/2010/main" val="28606550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Special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0" y="1825625"/>
            <a:ext cx="10515600" cy="4351338"/>
          </a:xfrm>
        </p:spPr>
        <p:txBody>
          <a:bodyPr/>
          <a:lstStyle/>
          <a:p>
            <a:r>
              <a:rPr lang="en-NZ" dirty="0"/>
              <a:t>Up to four players &amp; AI demo.</a:t>
            </a:r>
          </a:p>
          <a:p>
            <a:r>
              <a:rPr lang="en-NZ" dirty="0"/>
              <a:t>Extra balls added throughout the game.</a:t>
            </a:r>
          </a:p>
          <a:p>
            <a:r>
              <a:rPr lang="en-NZ" dirty="0"/>
              <a:t>Power-up system affecting balls and paddles.</a:t>
            </a:r>
          </a:p>
          <a:p>
            <a:pPr lvl="1"/>
            <a:r>
              <a:rPr lang="en-NZ" dirty="0"/>
              <a:t>Balls can be sped up or slowed down</a:t>
            </a:r>
          </a:p>
          <a:p>
            <a:pPr lvl="1"/>
            <a:r>
              <a:rPr lang="en-NZ" dirty="0"/>
              <a:t>Paddles can be shrunk or grown</a:t>
            </a:r>
          </a:p>
          <a:p>
            <a:pPr lvl="1"/>
            <a:r>
              <a:rPr lang="en-NZ" dirty="0"/>
              <a:t>Paddles can be sped up or slowed down</a:t>
            </a:r>
          </a:p>
          <a:p>
            <a:r>
              <a:rPr lang="en-NZ" dirty="0"/>
              <a:t>Campaign mode with a storyline.</a:t>
            </a:r>
          </a:p>
          <a:p>
            <a:r>
              <a:rPr lang="en-NZ" dirty="0"/>
              <a:t>Web based high score board.</a:t>
            </a:r>
          </a:p>
          <a:p>
            <a:r>
              <a:rPr lang="en-NZ" dirty="0"/>
              <a:t>Themed background music.</a:t>
            </a:r>
          </a:p>
          <a:p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31762894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2017-04-13 09-34-51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10886" y="0"/>
            <a:ext cx="9170228" cy="6877044"/>
          </a:xfrm>
        </p:spPr>
      </p:pic>
    </p:spTree>
    <p:extLst>
      <p:ext uri="{BB962C8B-B14F-4D97-AF65-F5344CB8AC3E}">
        <p14:creationId xmlns:p14="http://schemas.microsoft.com/office/powerpoint/2010/main" val="1284416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445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TM04033923[[fn=Depth]]</Template>
  <TotalTime>437</TotalTime>
  <Words>239</Words>
  <Application>Microsoft Office PowerPoint</Application>
  <PresentationFormat>Widescreen</PresentationFormat>
  <Paragraphs>42</Paragraphs>
  <Slides>11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Arial</vt:lpstr>
      <vt:lpstr>Calibri</vt:lpstr>
      <vt:lpstr>Calibri Light</vt:lpstr>
      <vt:lpstr>Century Gothic</vt:lpstr>
      <vt:lpstr>Quattrocento Sans</vt:lpstr>
      <vt:lpstr>Questrial</vt:lpstr>
      <vt:lpstr>Office Theme</vt:lpstr>
      <vt:lpstr>PowerPoint Presentation</vt:lpstr>
      <vt:lpstr>The game brief</vt:lpstr>
      <vt:lpstr>Our game</vt:lpstr>
      <vt:lpstr>The Game - Neolithic</vt:lpstr>
      <vt:lpstr>The Game - Neolithic</vt:lpstr>
      <vt:lpstr>The Game - Neolithic</vt:lpstr>
      <vt:lpstr>The Game - Neolithic</vt:lpstr>
      <vt:lpstr>Special features</vt:lpstr>
      <vt:lpstr>PowerPoint Presentation</vt:lpstr>
      <vt:lpstr>Implementation details</vt:lpstr>
      <vt:lpstr>Future improvements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Hamish O'Neill</dc:creator>
  <cp:lastModifiedBy>Hamish O'Neill</cp:lastModifiedBy>
  <cp:revision>17</cp:revision>
  <dcterms:created xsi:type="dcterms:W3CDTF">2017-04-12T10:33:37Z</dcterms:created>
  <dcterms:modified xsi:type="dcterms:W3CDTF">2017-04-13T03:08:51Z</dcterms:modified>
</cp:coreProperties>
</file>